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271" r:id="rId3"/>
    <p:sldId id="257" r:id="rId4"/>
    <p:sldId id="258" r:id="rId5"/>
    <p:sldId id="270" r:id="rId6"/>
    <p:sldId id="259" r:id="rId7"/>
    <p:sldId id="266" r:id="rId8"/>
    <p:sldId id="276" r:id="rId9"/>
    <p:sldId id="265" r:id="rId10"/>
    <p:sldId id="268" r:id="rId11"/>
    <p:sldId id="272" r:id="rId12"/>
    <p:sldId id="273" r:id="rId13"/>
    <p:sldId id="274" r:id="rId14"/>
    <p:sldId id="275" r:id="rId15"/>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E0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8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fld id="{97871FB6-A5C5-4BE8-81EF-78D95FB62F6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5B949-68FD-4FB2-B2C8-77CE6784F406}" type="datetimeFigureOut">
              <a:rPr lang="en-US" smtClean="0"/>
              <a:pPr/>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C834A-1DFD-4476-AFA3-B652F5348F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valon.law.yale.edu/18th_century/declaratory_act_1766.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a:t>
            </a:r>
            <a:r>
              <a:rPr lang="en-US" u="sng" dirty="0" smtClean="0">
                <a:hlinkClick r:id="rId3"/>
              </a:rPr>
              <a:t>http://avalon.law.yale.edu/18th_century/declaratory_act_1766.asp</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C4C834A-1DFD-4476-AFA3-B652F5348F5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4C834A-1DFD-4476-AFA3-B652F5348F5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4C834A-1DFD-4476-AFA3-B652F5348F5C}"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Library of Congress, Rare Book and Special Collections Division, http://hdl.loc.gov/loc.rbc/</a:t>
            </a:r>
            <a:r>
              <a:rPr lang="en-US" sz="1200" b="1" kern="1200" dirty="0" smtClean="0">
                <a:solidFill>
                  <a:schemeClr val="tx1"/>
                </a:solidFill>
                <a:latin typeface="+mn-lt"/>
                <a:ea typeface="+mn-ea"/>
                <a:cs typeface="+mn-cs"/>
              </a:rPr>
              <a:t>rbpe</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1020400b.</a:t>
            </a:r>
            <a:r>
              <a:rPr lang="en-US" sz="1200" kern="1200" dirty="0" smtClean="0">
                <a:solidFill>
                  <a:schemeClr val="tx1"/>
                </a:solidFill>
                <a:latin typeface="+mn-lt"/>
                <a:ea typeface="+mn-ea"/>
                <a:cs typeface="+mn-cs"/>
              </a:rPr>
              <a:t> </a:t>
            </a:r>
            <a:endParaRPr lang="en-US" sz="1200" u="sng" kern="120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Student Handout 1A: Excerpts from a Letter to King George</a:t>
            </a:r>
            <a:endParaRPr lang="en-US" dirty="0"/>
          </a:p>
        </p:txBody>
      </p:sp>
      <p:sp>
        <p:nvSpPr>
          <p:cNvPr id="4" name="Slide Number Placeholder 3"/>
          <p:cNvSpPr>
            <a:spLocks noGrp="1"/>
          </p:cNvSpPr>
          <p:nvPr>
            <p:ph type="sldNum" sz="quarter" idx="10"/>
          </p:nvPr>
        </p:nvSpPr>
        <p:spPr/>
        <p:txBody>
          <a:bodyPr/>
          <a:lstStyle/>
          <a:p>
            <a:fld id="{EC4C834A-1DFD-4476-AFA3-B652F5348F5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709E2E9-B103-478A-A40D-2B2E98EBBE8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E186C16-EDD6-4711-830A-2F5AC8602EE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fld id="{82FFA176-A46D-4550-AC5A-0EDC63A70D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8584D22-4A54-431B-B14D-6D28B748378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569B58-7481-453A-A064-8811FF4D13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30C745F-E8CD-469C-AE29-6C8AE205810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B09D0D3-889D-471C-B342-A06AE0771D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F9E45C6-3D83-4D94-A023-6E423EE485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200DFA0-DE25-4F3D-A234-9BBFE2A874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CBE2A8C-D187-4016-86AD-D2BB9669FD4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571789D-6369-4617-A8AB-CC18D4E95FC3}"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03334EB-3C26-4C44-897C-0BA226645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rtl="0" eaLnBrk="1" latinLnBrk="0" hangingPunct="1">
        <a:spcBef>
          <a:spcPct val="0"/>
        </a:spcBef>
        <a:buNone/>
        <a:defRPr kumimoji="0" sz="4500" b="1" kern="1200">
          <a:solidFill>
            <a:schemeClr val="bg2"/>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hyperlink" Target="http://historyproject.ucdavis.edu/marchandslides.bak/taylor_alan/images/Rev-p02-a01.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676400"/>
            <a:ext cx="8077200" cy="1673352"/>
          </a:xfrm>
        </p:spPr>
        <p:txBody>
          <a:bodyPr>
            <a:normAutofit fontScale="90000"/>
          </a:bodyPr>
          <a:lstStyle/>
          <a:p>
            <a:pPr algn="ctr"/>
            <a:r>
              <a:rPr lang="en-US" sz="2200" dirty="0" smtClean="0">
                <a:latin typeface="Book Antiqua" pitchFamily="-65" charset="0"/>
                <a:ea typeface="ＭＳ Ｐゴシック" pitchFamily="-65" charset="-128"/>
              </a:rPr>
              <a:t>Lesson PowerPoint Presentation for…</a:t>
            </a:r>
            <a:r>
              <a:rPr lang="en-US" sz="6600" b="1" dirty="0" smtClean="0">
                <a:latin typeface="Book Antiqua" pitchFamily="-65" charset="0"/>
                <a:ea typeface="ＭＳ Ｐゴシック" pitchFamily="-65" charset="-128"/>
              </a:rPr>
              <a:t/>
            </a:r>
            <a:br>
              <a:rPr lang="en-US" sz="6600" b="1" dirty="0" smtClean="0">
                <a:latin typeface="Book Antiqua" pitchFamily="-65" charset="0"/>
                <a:ea typeface="ＭＳ Ｐゴシック" pitchFamily="-65" charset="-128"/>
              </a:rPr>
            </a:br>
            <a:r>
              <a:rPr lang="en-US" sz="4400" b="1" dirty="0" smtClean="0">
                <a:latin typeface="Book Antiqua" pitchFamily="-65" charset="0"/>
                <a:ea typeface="ＭＳ Ｐゴシック" pitchFamily="-65" charset="-128"/>
              </a:rPr>
              <a:t>How did the Stamp Act Increase Tensions in the colonies? </a:t>
            </a:r>
            <a:r>
              <a:rPr lang="en-US" sz="2400" b="1" dirty="0" smtClean="0">
                <a:latin typeface="Book Antiqua" pitchFamily="-65" charset="0"/>
                <a:ea typeface="ＭＳ Ｐゴシック" pitchFamily="-65" charset="-128"/>
              </a:rPr>
              <a:t/>
            </a:r>
            <a:br>
              <a:rPr lang="en-US" sz="2400" b="1" dirty="0" smtClean="0">
                <a:latin typeface="Book Antiqua" pitchFamily="-65" charset="0"/>
                <a:ea typeface="ＭＳ Ｐゴシック" pitchFamily="-65" charset="-128"/>
              </a:rPr>
            </a:br>
            <a:endParaRPr lang="en-US" sz="6600" b="1" dirty="0" smtClean="0">
              <a:latin typeface="Book Antiqua" pitchFamily="-65" charset="0"/>
              <a:ea typeface="ＭＳ Ｐゴシック" pitchFamily="-65" charset="-128"/>
            </a:endParaRPr>
          </a:p>
        </p:txBody>
      </p:sp>
      <p:sp>
        <p:nvSpPr>
          <p:cNvPr id="3" name="TextBox 2"/>
          <p:cNvSpPr txBox="1"/>
          <p:nvPr>
            <p:custDataLst>
              <p:tags r:id="rId1"/>
            </p:custDataLst>
          </p:nvPr>
        </p:nvSpPr>
        <p:spPr>
          <a:xfrm>
            <a:off x="1905000" y="762000"/>
            <a:ext cx="5603966" cy="584775"/>
          </a:xfrm>
          <a:prstGeom prst="rect">
            <a:avLst/>
          </a:prstGeom>
          <a:noFill/>
        </p:spPr>
        <p:txBody>
          <a:bodyPr wrap="square" rtlCol="0">
            <a:spAutoFit/>
          </a:bodyPr>
          <a:lstStyle/>
          <a:p>
            <a:pPr algn="ctr"/>
            <a:r>
              <a:rPr lang="en-US" sz="3200" dirty="0" smtClean="0">
                <a:solidFill>
                  <a:srgbClr val="0070C0"/>
                </a:solidFill>
              </a:rPr>
              <a:t>TEACHING DEMOCRACY</a:t>
            </a:r>
            <a:endParaRPr lang="en-US" sz="3200" dirty="0">
              <a:solidFill>
                <a:srgbClr val="0070C0"/>
              </a:solidFill>
            </a:endParaRPr>
          </a:p>
        </p:txBody>
      </p:sp>
      <p:sp>
        <p:nvSpPr>
          <p:cNvPr id="4" name="TextBox 3"/>
          <p:cNvSpPr txBox="1"/>
          <p:nvPr>
            <p:custDataLst>
              <p:tags r:id="rId2"/>
            </p:custDataLst>
          </p:nvPr>
        </p:nvSpPr>
        <p:spPr>
          <a:xfrm>
            <a:off x="3200400" y="3657600"/>
            <a:ext cx="2899954" cy="461665"/>
          </a:xfrm>
          <a:prstGeom prst="rect">
            <a:avLst/>
          </a:prstGeom>
          <a:noFill/>
        </p:spPr>
        <p:txBody>
          <a:bodyPr wrap="square" rtlCol="0">
            <a:spAutoFit/>
          </a:bodyPr>
          <a:lstStyle/>
          <a:p>
            <a:pPr algn="ctr"/>
            <a:r>
              <a:rPr lang="en-US" sz="2400" b="1" dirty="0" smtClean="0">
                <a:solidFill>
                  <a:srgbClr val="0070C0"/>
                </a:solidFill>
                <a:latin typeface="Book Antiqua" pitchFamily="18" charset="0"/>
              </a:rPr>
              <a:t>August 15, 2012</a:t>
            </a:r>
            <a:endParaRPr lang="en-US" sz="2400" b="1" dirty="0">
              <a:solidFill>
                <a:srgbClr val="0070C0"/>
              </a:solidFill>
              <a:latin typeface="Book Antiqua" pitchFamily="18" charset="0"/>
            </a:endParaRPr>
          </a:p>
        </p:txBody>
      </p:sp>
      <p:sp>
        <p:nvSpPr>
          <p:cNvPr id="5" name="Subtitle 2"/>
          <p:cNvSpPr>
            <a:spLocks noGrp="1"/>
          </p:cNvSpPr>
          <p:nvPr>
            <p:ph type="subTitle" idx="1"/>
            <p:custDataLst>
              <p:tags r:id="rId3"/>
            </p:custDataLst>
          </p:nvPr>
        </p:nvSpPr>
        <p:spPr>
          <a:xfrm>
            <a:off x="457200" y="4038600"/>
            <a:ext cx="8077200" cy="898725"/>
          </a:xfrm>
        </p:spPr>
        <p:txBody>
          <a:bodyPr>
            <a:normAutofit/>
          </a:bodyPr>
          <a:lstStyle/>
          <a:p>
            <a:pPr algn="ctr"/>
            <a:r>
              <a:rPr lang="en-US" b="1" dirty="0" smtClean="0">
                <a:solidFill>
                  <a:schemeClr val="bg1"/>
                </a:solidFill>
                <a:latin typeface="Book Antiqua" pitchFamily="18" charset="0"/>
              </a:rPr>
              <a:t>Kate Bowen</a:t>
            </a:r>
          </a:p>
          <a:p>
            <a:pPr algn="ctr"/>
            <a:r>
              <a:rPr lang="en-US" b="1" dirty="0" err="1" smtClean="0">
                <a:solidFill>
                  <a:schemeClr val="bg1"/>
                </a:solidFill>
                <a:latin typeface="Book Antiqua" pitchFamily="18" charset="0"/>
              </a:rPr>
              <a:t>Patwin</a:t>
            </a:r>
            <a:r>
              <a:rPr lang="en-US" b="1" dirty="0" smtClean="0">
                <a:solidFill>
                  <a:schemeClr val="bg1"/>
                </a:solidFill>
                <a:latin typeface="Book Antiqua" pitchFamily="18" charset="0"/>
              </a:rPr>
              <a:t> Elementary School </a:t>
            </a:r>
            <a:endParaRPr lang="en-US" b="1" dirty="0">
              <a:solidFill>
                <a:schemeClr val="bg1"/>
              </a:solidFill>
              <a:latin typeface="Book Antiqua" pitchFamily="18" charset="0"/>
            </a:endParaRPr>
          </a:p>
        </p:txBody>
      </p:sp>
      <p:grpSp>
        <p:nvGrpSpPr>
          <p:cNvPr id="6" name="Group 1"/>
          <p:cNvGrpSpPr>
            <a:grpSpLocks/>
          </p:cNvGrpSpPr>
          <p:nvPr>
            <p:custDataLst>
              <p:tags r:id="rId4"/>
            </p:custDataLst>
          </p:nvPr>
        </p:nvGrpSpPr>
        <p:grpSpPr bwMode="auto">
          <a:xfrm>
            <a:off x="2705100" y="5668263"/>
            <a:ext cx="4038600" cy="611188"/>
            <a:chOff x="2214" y="468"/>
            <a:chExt cx="8667" cy="1516"/>
          </a:xfrm>
        </p:grpSpPr>
        <p:sp>
          <p:nvSpPr>
            <p:cNvPr id="7" name="Rectangle 2"/>
            <p:cNvSpPr>
              <a:spLocks noChangeArrowheads="1"/>
            </p:cNvSpPr>
            <p:nvPr>
              <p:custDataLst>
                <p:tags r:id="rId5"/>
              </p:custDataLst>
            </p:nvPr>
          </p:nvSpPr>
          <p:spPr bwMode="auto">
            <a:xfrm>
              <a:off x="5992" y="1264"/>
              <a:ext cx="14" cy="576"/>
            </a:xfrm>
            <a:prstGeom prst="rect">
              <a:avLst/>
            </a:prstGeom>
            <a:solidFill>
              <a:srgbClr val="000000"/>
            </a:solidFill>
            <a:ln w="3175">
              <a:solidFill>
                <a:srgbClr val="000000"/>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nvGrpSpPr>
            <p:cNvPr id="8" name="Group 3"/>
            <p:cNvGrpSpPr>
              <a:grpSpLocks/>
            </p:cNvGrpSpPr>
            <p:nvPr/>
          </p:nvGrpSpPr>
          <p:grpSpPr bwMode="auto">
            <a:xfrm>
              <a:off x="2214" y="468"/>
              <a:ext cx="8667" cy="1516"/>
              <a:chOff x="2214" y="468"/>
              <a:chExt cx="8667" cy="1516"/>
            </a:xfrm>
          </p:grpSpPr>
          <p:pic>
            <p:nvPicPr>
              <p:cNvPr id="9" name="Picture 4" descr="CalHum_SFDLogo"/>
              <p:cNvPicPr>
                <a:picLocks noChangeAspect="1" noChangeArrowheads="1"/>
              </p:cNvPicPr>
              <p:nvPr/>
            </p:nvPicPr>
            <p:blipFill>
              <a:blip r:embed="rId7" cstate="print"/>
              <a:srcRect/>
              <a:stretch>
                <a:fillRect/>
              </a:stretch>
            </p:blipFill>
            <p:spPr bwMode="auto">
              <a:xfrm>
                <a:off x="2214" y="468"/>
                <a:ext cx="3600" cy="1516"/>
              </a:xfrm>
              <a:prstGeom prst="rect">
                <a:avLst/>
              </a:prstGeom>
              <a:noFill/>
              <a:ln w="19050">
                <a:miter lim="800000"/>
                <a:headEnd/>
                <a:tailEnd/>
              </a:ln>
            </p:spPr>
          </p:pic>
          <p:pic>
            <p:nvPicPr>
              <p:cNvPr id="10" name="Picture 5"/>
              <p:cNvPicPr>
                <a:picLocks noChangeAspect="1" noChangeArrowheads="1"/>
              </p:cNvPicPr>
              <p:nvPr/>
            </p:nvPicPr>
            <p:blipFill>
              <a:blip r:embed="rId8" cstate="print"/>
              <a:srcRect/>
              <a:stretch>
                <a:fillRect/>
              </a:stretch>
            </p:blipFill>
            <p:spPr bwMode="auto">
              <a:xfrm>
                <a:off x="6201" y="904"/>
                <a:ext cx="4680" cy="993"/>
              </a:xfrm>
              <a:prstGeom prst="rect">
                <a:avLst/>
              </a:prstGeom>
              <a:noFill/>
            </p:spPr>
          </p:pic>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Effigy.jpg"/>
          <p:cNvPicPr>
            <a:picLocks noChangeAspect="1"/>
          </p:cNvPicPr>
          <p:nvPr/>
        </p:nvPicPr>
        <p:blipFill>
          <a:blip r:embed="rId2" cstate="print"/>
          <a:srcRect l="3333" t="8293" b="9520"/>
          <a:stretch>
            <a:fillRect/>
          </a:stretch>
        </p:blipFill>
        <p:spPr bwMode="auto">
          <a:xfrm>
            <a:off x="457200" y="1447800"/>
            <a:ext cx="8458200" cy="4886033"/>
          </a:xfrm>
          <a:prstGeom prst="rect">
            <a:avLst/>
          </a:prstGeom>
          <a:noFill/>
          <a:ln w="9525">
            <a:noFill/>
            <a:miter lim="800000"/>
            <a:headEnd/>
            <a:tailEnd/>
          </a:ln>
        </p:spPr>
      </p:pic>
      <p:sp>
        <p:nvSpPr>
          <p:cNvPr id="22531" name="TextBox 2"/>
          <p:cNvSpPr txBox="1">
            <a:spLocks noChangeArrowheads="1"/>
          </p:cNvSpPr>
          <p:nvPr/>
        </p:nvSpPr>
        <p:spPr bwMode="auto">
          <a:xfrm>
            <a:off x="533400" y="6400800"/>
            <a:ext cx="8001000" cy="830997"/>
          </a:xfrm>
          <a:prstGeom prst="rect">
            <a:avLst/>
          </a:prstGeom>
          <a:noFill/>
          <a:ln w="9525">
            <a:noFill/>
            <a:miter lim="800000"/>
            <a:headEnd/>
            <a:tailEnd/>
          </a:ln>
        </p:spPr>
        <p:txBody>
          <a:bodyPr wrap="square">
            <a:spAutoFit/>
          </a:bodyPr>
          <a:lstStyle/>
          <a:p>
            <a:pPr algn="ctr"/>
            <a:r>
              <a:rPr lang="en-US" sz="1200" dirty="0" smtClean="0"/>
              <a:t>From the Alan Taylor Collection of the </a:t>
            </a:r>
            <a:r>
              <a:rPr lang="en-US" sz="1200" dirty="0" err="1" smtClean="0"/>
              <a:t>Marchand</a:t>
            </a:r>
            <a:r>
              <a:rPr lang="en-US" sz="1200" dirty="0" smtClean="0"/>
              <a:t> Image Collection</a:t>
            </a:r>
            <a:endParaRPr lang="en-US" sz="1200" dirty="0" smtClean="0">
              <a:hlinkClick r:id="rId3"/>
            </a:endParaRPr>
          </a:p>
          <a:p>
            <a:pPr algn="ctr"/>
            <a:r>
              <a:rPr lang="en-US" sz="1200" u="sng" dirty="0" smtClean="0">
                <a:hlinkClick r:id="rId3"/>
              </a:rPr>
              <a:t>http</a:t>
            </a:r>
            <a:r>
              <a:rPr lang="en-US" sz="1200" u="sng" dirty="0">
                <a:hlinkClick r:id="rId3"/>
              </a:rPr>
              <a:t>://</a:t>
            </a:r>
            <a:r>
              <a:rPr lang="en-US" sz="1200" u="sng" dirty="0" smtClean="0">
                <a:hlinkClick r:id="rId3"/>
              </a:rPr>
              <a:t>historyproject.ucdavis.edu/marchandslides.bak/taylor_alan/images/Rev-p02-a01.jpg</a:t>
            </a:r>
            <a:endParaRPr lang="en-US" sz="1200" dirty="0"/>
          </a:p>
          <a:p>
            <a:pPr algn="ctr"/>
            <a:endParaRPr lang="en-US" sz="2400" b="1" dirty="0">
              <a:latin typeface="Century Schoolbook" pitchFamily="-65" charset="0"/>
            </a:endParaRPr>
          </a:p>
        </p:txBody>
      </p:sp>
      <p:sp>
        <p:nvSpPr>
          <p:cNvPr id="4" name="Title 3"/>
          <p:cNvSpPr>
            <a:spLocks noGrp="1"/>
          </p:cNvSpPr>
          <p:nvPr>
            <p:ph type="title"/>
          </p:nvPr>
        </p:nvSpPr>
        <p:spPr>
          <a:xfrm>
            <a:off x="381000" y="152400"/>
            <a:ext cx="8229600" cy="1252728"/>
          </a:xfrm>
        </p:spPr>
        <p:txBody>
          <a:bodyPr/>
          <a:lstStyle/>
          <a:p>
            <a:r>
              <a:rPr lang="en-US" dirty="0" smtClean="0"/>
              <a:t>Effigy of Stamp Distributor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 Congress</a:t>
            </a:r>
            <a:endParaRPr lang="en-US" dirty="0"/>
          </a:p>
        </p:txBody>
      </p:sp>
      <p:sp>
        <p:nvSpPr>
          <p:cNvPr id="3" name="Content Placeholder 2"/>
          <p:cNvSpPr>
            <a:spLocks noGrp="1"/>
          </p:cNvSpPr>
          <p:nvPr>
            <p:ph idx="1"/>
          </p:nvPr>
        </p:nvSpPr>
        <p:spPr/>
        <p:txBody>
          <a:bodyPr/>
          <a:lstStyle/>
          <a:p>
            <a:pPr lvl="0">
              <a:buNone/>
            </a:pPr>
            <a:r>
              <a:rPr lang="en-US" dirty="0" smtClean="0"/>
              <a:t>I.  </a:t>
            </a:r>
            <a:r>
              <a:rPr lang="en-US" b="1" dirty="0" smtClean="0"/>
              <a:t>That his Majesty’s subjects in these colonies, owe the same allegiance to the Crown of Great Britain</a:t>
            </a:r>
            <a:r>
              <a:rPr lang="en-US" b="1" dirty="0" smtClean="0">
                <a:solidFill>
                  <a:schemeClr val="bg1">
                    <a:lumMod val="75000"/>
                  </a:schemeClr>
                </a:solidFill>
              </a:rPr>
              <a:t>, that is owing from his subjects born within the realm, </a:t>
            </a:r>
            <a:r>
              <a:rPr lang="en-US" b="1" dirty="0" smtClean="0"/>
              <a:t>and all due subordination to </a:t>
            </a:r>
            <a:r>
              <a:rPr lang="en-US" b="1" dirty="0" smtClean="0">
                <a:solidFill>
                  <a:schemeClr val="bg1">
                    <a:lumMod val="75000"/>
                  </a:schemeClr>
                </a:solidFill>
              </a:rPr>
              <a:t>that august body, </a:t>
            </a:r>
            <a:r>
              <a:rPr lang="en-US" b="1" dirty="0" smtClean="0"/>
              <a:t>the Parliament of Great Britain.</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 Congress</a:t>
            </a:r>
            <a:endParaRPr lang="en-US" dirty="0"/>
          </a:p>
        </p:txBody>
      </p:sp>
      <p:sp>
        <p:nvSpPr>
          <p:cNvPr id="3" name="Content Placeholder 2"/>
          <p:cNvSpPr>
            <a:spLocks noGrp="1"/>
          </p:cNvSpPr>
          <p:nvPr>
            <p:ph idx="1"/>
          </p:nvPr>
        </p:nvSpPr>
        <p:spPr/>
        <p:txBody>
          <a:bodyPr/>
          <a:lstStyle/>
          <a:p>
            <a:pPr lvl="0">
              <a:buNone/>
            </a:pPr>
            <a:r>
              <a:rPr lang="en-US" dirty="0" smtClean="0"/>
              <a:t>III. </a:t>
            </a:r>
            <a:r>
              <a:rPr lang="en-US" b="1" dirty="0" smtClean="0"/>
              <a:t>That it is inseparably essential to the freedom of a people,</a:t>
            </a:r>
            <a:r>
              <a:rPr lang="en-US" b="1" dirty="0" smtClean="0">
                <a:solidFill>
                  <a:schemeClr val="bg1">
                    <a:lumMod val="75000"/>
                  </a:schemeClr>
                </a:solidFill>
              </a:rPr>
              <a:t> and the undoubted right of Englishmen,</a:t>
            </a:r>
            <a:r>
              <a:rPr lang="en-US" b="1" dirty="0" smtClean="0"/>
              <a:t> that no taxes should be imposed on them, but with[out] their own consent </a:t>
            </a:r>
            <a:r>
              <a:rPr lang="en-US" b="1" dirty="0" smtClean="0">
                <a:solidFill>
                  <a:schemeClr val="bg1">
                    <a:lumMod val="75000"/>
                  </a:schemeClr>
                </a:solidFill>
              </a:rPr>
              <a:t>given personally, </a:t>
            </a:r>
            <a:r>
              <a:rPr lang="en-US" b="1" dirty="0" smtClean="0"/>
              <a:t>or by their representatives.</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 Congress</a:t>
            </a:r>
            <a:endParaRPr lang="en-US" dirty="0"/>
          </a:p>
        </p:txBody>
      </p:sp>
      <p:sp>
        <p:nvSpPr>
          <p:cNvPr id="3" name="Content Placeholder 2"/>
          <p:cNvSpPr>
            <a:spLocks noGrp="1"/>
          </p:cNvSpPr>
          <p:nvPr>
            <p:ph idx="1"/>
          </p:nvPr>
        </p:nvSpPr>
        <p:spPr/>
        <p:txBody>
          <a:bodyPr/>
          <a:lstStyle/>
          <a:p>
            <a:pPr>
              <a:buNone/>
            </a:pPr>
            <a:r>
              <a:rPr lang="en-US" dirty="0" smtClean="0"/>
              <a:t>V. </a:t>
            </a:r>
            <a:r>
              <a:rPr lang="en-US" b="1" dirty="0" smtClean="0"/>
              <a:t>That the only representatives of the people of these colonies, are persons chosen </a:t>
            </a:r>
            <a:r>
              <a:rPr lang="en-US" b="1" dirty="0" smtClean="0">
                <a:solidFill>
                  <a:schemeClr val="bg1">
                    <a:lumMod val="75000"/>
                  </a:schemeClr>
                </a:solidFill>
              </a:rPr>
              <a:t>therein</a:t>
            </a:r>
            <a:r>
              <a:rPr lang="en-US" b="1" dirty="0" smtClean="0"/>
              <a:t>, by themselves; and that no taxes </a:t>
            </a:r>
            <a:r>
              <a:rPr lang="en-US" b="1" dirty="0" smtClean="0">
                <a:solidFill>
                  <a:schemeClr val="bg1">
                    <a:lumMod val="75000"/>
                  </a:schemeClr>
                </a:solidFill>
              </a:rPr>
              <a:t>ever have been, or </a:t>
            </a:r>
            <a:r>
              <a:rPr lang="en-US" b="1" dirty="0" smtClean="0"/>
              <a:t>can be constitutionally imposed on them</a:t>
            </a:r>
            <a:r>
              <a:rPr lang="en-US" b="1" dirty="0" smtClean="0">
                <a:solidFill>
                  <a:schemeClr val="bg1">
                    <a:lumMod val="75000"/>
                  </a:schemeClr>
                </a:solidFill>
              </a:rPr>
              <a:t>, but by their respective legislature</a:t>
            </a:r>
            <a:r>
              <a:rPr lang="en-US" b="1" dirty="0" smtClean="0"/>
              <a:t>.</a:t>
            </a:r>
          </a:p>
          <a:p>
            <a:pPr lvl="0">
              <a:buNone/>
            </a:pP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 Congress</a:t>
            </a:r>
            <a:endParaRPr lang="en-US" dirty="0"/>
          </a:p>
        </p:txBody>
      </p:sp>
      <p:sp>
        <p:nvSpPr>
          <p:cNvPr id="3" name="Content Placeholder 2"/>
          <p:cNvSpPr>
            <a:spLocks noGrp="1"/>
          </p:cNvSpPr>
          <p:nvPr>
            <p:ph idx="1"/>
          </p:nvPr>
        </p:nvSpPr>
        <p:spPr/>
        <p:txBody>
          <a:bodyPr/>
          <a:lstStyle/>
          <a:p>
            <a:pPr>
              <a:buNone/>
            </a:pPr>
            <a:r>
              <a:rPr lang="en-US" dirty="0" smtClean="0"/>
              <a:t>XIII. </a:t>
            </a:r>
            <a:r>
              <a:rPr lang="en-US" b="1" dirty="0" smtClean="0"/>
              <a:t>That it is the right of the British subjects in these colonies, to petition the king or </a:t>
            </a:r>
            <a:r>
              <a:rPr lang="en-US" b="1" dirty="0" smtClean="0">
                <a:solidFill>
                  <a:schemeClr val="bg1">
                    <a:lumMod val="75000"/>
                  </a:schemeClr>
                </a:solidFill>
              </a:rPr>
              <a:t>either house of </a:t>
            </a:r>
            <a:r>
              <a:rPr lang="en-US" b="1" dirty="0" smtClean="0"/>
              <a:t>Parliament.</a:t>
            </a:r>
          </a:p>
          <a:p>
            <a:pPr lvl="0">
              <a:buNone/>
            </a:pP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Declaratory Act, 1766</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“…the King's majesty, by and with the advice and consent of the lords spiritual and temporal, and commons of Great Britain, in parliament assembled…and of right ought to have, full power and authority to make laws and statutes of sufficient force and validity to bind the colonies and people of America, subjects of the crown of Great Britain, in all cases whatsoever.…”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609600" y="304800"/>
            <a:ext cx="8229600" cy="1143000"/>
          </a:xfrm>
        </p:spPr>
        <p:txBody>
          <a:bodyPr/>
          <a:lstStyle/>
          <a:p>
            <a:pPr eaLnBrk="1" hangingPunct="1"/>
            <a:r>
              <a:rPr lang="en-US" b="1" dirty="0" smtClean="0">
                <a:latin typeface="Corbel" pitchFamily="34" charset="0"/>
                <a:ea typeface="ＭＳ Ｐゴシック" pitchFamily="-65" charset="-128"/>
              </a:rPr>
              <a:t>The Stamp Act - Review</a:t>
            </a:r>
          </a:p>
        </p:txBody>
      </p:sp>
      <p:sp>
        <p:nvSpPr>
          <p:cNvPr id="16387" name="Rectangle 5"/>
          <p:cNvSpPr>
            <a:spLocks noGrp="1" noChangeArrowheads="1"/>
          </p:cNvSpPr>
          <p:nvPr>
            <p:ph idx="1"/>
          </p:nvPr>
        </p:nvSpPr>
        <p:spPr>
          <a:xfrm>
            <a:off x="0" y="1676400"/>
            <a:ext cx="9144000" cy="4800600"/>
          </a:xfrm>
        </p:spPr>
        <p:txBody>
          <a:bodyPr/>
          <a:lstStyle/>
          <a:p>
            <a:pPr marL="569913" indent="-284163"/>
            <a:r>
              <a:rPr lang="en-US" b="1" dirty="0" smtClean="0">
                <a:latin typeface="Corbel" pitchFamily="34" charset="0"/>
                <a:ea typeface="ＭＳ Ｐゴシック" pitchFamily="-65" charset="-128"/>
              </a:rPr>
              <a:t>The French and Indian War was very costly for the British</a:t>
            </a:r>
          </a:p>
          <a:p>
            <a:pPr marL="569913" indent="-284163"/>
            <a:r>
              <a:rPr lang="en-US" b="1" dirty="0" smtClean="0">
                <a:latin typeface="Corbel" pitchFamily="34" charset="0"/>
                <a:ea typeface="ＭＳ Ｐゴシック" pitchFamily="-65" charset="-128"/>
              </a:rPr>
              <a:t>Parliament needed to find a way to make money to pay off the debts</a:t>
            </a:r>
          </a:p>
          <a:p>
            <a:pPr marL="569913" indent="-284163"/>
            <a:r>
              <a:rPr lang="en-US" b="1" dirty="0" smtClean="0">
                <a:latin typeface="Corbel" pitchFamily="34" charset="0"/>
                <a:ea typeface="ＭＳ Ｐゴシック" pitchFamily="-65" charset="-128"/>
              </a:rPr>
              <a:t>Parliament passed a series of taxes on the colonists</a:t>
            </a:r>
          </a:p>
          <a:p>
            <a:pPr marL="569913" indent="-284163"/>
            <a:r>
              <a:rPr lang="en-US" b="1" dirty="0" smtClean="0">
                <a:latin typeface="Corbel" pitchFamily="34" charset="0"/>
                <a:ea typeface="ＭＳ Ｐゴシック" pitchFamily="-65" charset="-128"/>
              </a:rPr>
              <a:t>These taxes were called Acts</a:t>
            </a:r>
          </a:p>
          <a:p>
            <a:pPr marL="569913" indent="-284163"/>
            <a:r>
              <a:rPr lang="en-US" b="1" dirty="0" smtClean="0">
                <a:latin typeface="Corbel" pitchFamily="34" charset="0"/>
                <a:ea typeface="ＭＳ Ｐゴシック" pitchFamily="-65" charset="-128"/>
              </a:rPr>
              <a:t>Colonists felt that these taxes were unfair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52400" y="1371600"/>
            <a:ext cx="8991600" cy="6172200"/>
          </a:xfrm>
        </p:spPr>
        <p:txBody>
          <a:bodyPr/>
          <a:lstStyle/>
          <a:p>
            <a:pPr eaLnBrk="1" hangingPunct="1">
              <a:buFontTx/>
              <a:buNone/>
            </a:pPr>
            <a:endParaRPr lang="en-US" sz="800" b="1" dirty="0" smtClean="0">
              <a:latin typeface="Corbel" pitchFamily="34" charset="0"/>
              <a:ea typeface="ＭＳ Ｐゴシック" pitchFamily="-65" charset="-128"/>
            </a:endParaRPr>
          </a:p>
          <a:p>
            <a:pPr eaLnBrk="1" hangingPunct="1"/>
            <a:r>
              <a:rPr lang="en-US" b="1" dirty="0" smtClean="0">
                <a:latin typeface="Corbel" pitchFamily="34" charset="0"/>
                <a:ea typeface="ＭＳ Ｐゴシック" pitchFamily="-65" charset="-128"/>
              </a:rPr>
              <a:t>The Stamp Act in 1765 was the first direct tax on the colonists</a:t>
            </a:r>
          </a:p>
          <a:p>
            <a:pPr eaLnBrk="1" hangingPunct="1"/>
            <a:r>
              <a:rPr lang="en-US" b="1" dirty="0" smtClean="0">
                <a:latin typeface="Corbel" pitchFamily="34" charset="0"/>
                <a:ea typeface="ＭＳ Ｐゴシック" pitchFamily="-65" charset="-128"/>
              </a:rPr>
              <a:t>The Stamp Act affected all of the paper in the colonies</a:t>
            </a:r>
          </a:p>
          <a:p>
            <a:pPr eaLnBrk="1" hangingPunct="1"/>
            <a:r>
              <a:rPr lang="en-US" b="1" dirty="0" smtClean="0">
                <a:latin typeface="Corbel" pitchFamily="34" charset="0"/>
                <a:ea typeface="ＭＳ Ｐゴシック" pitchFamily="-65" charset="-128"/>
              </a:rPr>
              <a:t>Every document, letter, newspaper, and license had to be stamped with the correct stamp which cost money</a:t>
            </a:r>
          </a:p>
          <a:p>
            <a:pPr eaLnBrk="1" hangingPunct="1"/>
            <a:r>
              <a:rPr lang="en-US" b="1" dirty="0" smtClean="0">
                <a:latin typeface="Corbel" pitchFamily="34" charset="0"/>
                <a:ea typeface="ＭＳ Ｐゴシック" pitchFamily="-65" charset="-128"/>
              </a:rPr>
              <a:t>Lawyers and newspaper publishers were hit especially hard by the tax</a:t>
            </a:r>
          </a:p>
        </p:txBody>
      </p:sp>
      <p:sp>
        <p:nvSpPr>
          <p:cNvPr id="3" name="Rectangle 2"/>
          <p:cNvSpPr/>
          <p:nvPr/>
        </p:nvSpPr>
        <p:spPr>
          <a:xfrm>
            <a:off x="304800" y="381000"/>
            <a:ext cx="6248400" cy="769441"/>
          </a:xfrm>
          <a:prstGeom prst="rect">
            <a:avLst/>
          </a:prstGeom>
        </p:spPr>
        <p:txBody>
          <a:bodyPr wrap="square">
            <a:spAutoFit/>
          </a:bodyPr>
          <a:lstStyle/>
          <a:p>
            <a:r>
              <a:rPr lang="en-US" sz="4400" b="1" dirty="0" smtClean="0">
                <a:solidFill>
                  <a:srgbClr val="C00000"/>
                </a:solidFill>
                <a:latin typeface="Corbel" pitchFamily="34" charset="0"/>
              </a:rPr>
              <a:t>The Stamp Act - Review</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Sheet of Royal Stamps </a:t>
            </a:r>
            <a:endParaRPr lang="en-US" dirty="0"/>
          </a:p>
        </p:txBody>
      </p:sp>
      <p:pic>
        <p:nvPicPr>
          <p:cNvPr id="4" name="Picture 4" descr="ProofSheetofSTamps.jpg"/>
          <p:cNvPicPr>
            <a:picLocks noGrp="1" noChangeAspect="1"/>
          </p:cNvPicPr>
          <p:nvPr>
            <p:ph idx="1"/>
          </p:nvPr>
        </p:nvPicPr>
        <p:blipFill>
          <a:blip r:embed="rId2" cstate="print"/>
          <a:srcRect/>
          <a:stretch>
            <a:fillRect/>
          </a:stretch>
        </p:blipFill>
        <p:spPr bwMode="auto">
          <a:xfrm>
            <a:off x="228600" y="1752600"/>
            <a:ext cx="4934373" cy="4625975"/>
          </a:xfrm>
          <a:prstGeom prst="rect">
            <a:avLst/>
          </a:prstGeom>
          <a:noFill/>
          <a:ln w="9525">
            <a:noFill/>
            <a:miter lim="800000"/>
            <a:headEnd/>
            <a:tailEnd/>
          </a:ln>
        </p:spPr>
      </p:pic>
      <p:sp>
        <p:nvSpPr>
          <p:cNvPr id="5" name="TextBox 3"/>
          <p:cNvSpPr txBox="1">
            <a:spLocks noChangeArrowheads="1"/>
          </p:cNvSpPr>
          <p:nvPr/>
        </p:nvSpPr>
        <p:spPr bwMode="auto">
          <a:xfrm>
            <a:off x="5257800" y="4953000"/>
            <a:ext cx="3886200" cy="1384995"/>
          </a:xfrm>
          <a:prstGeom prst="rect">
            <a:avLst/>
          </a:prstGeom>
          <a:noFill/>
          <a:ln w="9525">
            <a:noFill/>
            <a:miter lim="800000"/>
            <a:headEnd/>
            <a:tailEnd/>
          </a:ln>
        </p:spPr>
        <p:txBody>
          <a:bodyPr wrap="square">
            <a:spAutoFit/>
          </a:bodyPr>
          <a:lstStyle/>
          <a:p>
            <a:r>
              <a:rPr lang="en-US" sz="1200" dirty="0" smtClean="0"/>
              <a:t>Source: </a:t>
            </a:r>
            <a:r>
              <a:rPr lang="en-US" sz="1200" b="1" i="1" dirty="0" smtClean="0"/>
              <a:t>Proof Sheet of 1d Stamp Duties for Newspapers,” 1765.  </a:t>
            </a:r>
            <a:r>
              <a:rPr lang="en-US" sz="1200" dirty="0" smtClean="0"/>
              <a:t>Board of Inland Revenues Stamping Department Archive, Philatelic Collection, The British Library (34). Accessed from the Library of Congress, http</a:t>
            </a:r>
            <a:r>
              <a:rPr lang="en-US" sz="1200" dirty="0"/>
              <a:t>://www.loc.gov/exhibits/british/images/34uc.jpg</a:t>
            </a:r>
          </a:p>
          <a:p>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26126-004-FE45608C"/>
          <p:cNvPicPr>
            <a:picLocks noChangeAspect="1" noChangeArrowheads="1"/>
          </p:cNvPicPr>
          <p:nvPr/>
        </p:nvPicPr>
        <p:blipFill>
          <a:blip r:embed="rId3" cstate="print"/>
          <a:srcRect/>
          <a:stretch>
            <a:fillRect/>
          </a:stretch>
        </p:blipFill>
        <p:spPr bwMode="auto">
          <a:xfrm>
            <a:off x="762000" y="2209800"/>
            <a:ext cx="2971800" cy="381000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Stamps by Colonists</a:t>
            </a:r>
            <a:endParaRPr lang="en-US" dirty="0"/>
          </a:p>
        </p:txBody>
      </p:sp>
      <p:sp>
        <p:nvSpPr>
          <p:cNvPr id="5" name="Content Placeholder 4"/>
          <p:cNvSpPr>
            <a:spLocks noGrp="1"/>
          </p:cNvSpPr>
          <p:nvPr>
            <p:ph idx="1"/>
          </p:nvPr>
        </p:nvSpPr>
        <p:spPr>
          <a:xfrm>
            <a:off x="3962400" y="1981200"/>
            <a:ext cx="5029200" cy="4625609"/>
          </a:xfrm>
        </p:spPr>
        <p:txBody>
          <a:bodyPr>
            <a:normAutofit fontScale="92500"/>
          </a:bodyPr>
          <a:lstStyle/>
          <a:p>
            <a:pPr>
              <a:spcBef>
                <a:spcPct val="50000"/>
              </a:spcBef>
              <a:buFontTx/>
              <a:buChar char="•"/>
            </a:pPr>
            <a:r>
              <a:rPr lang="en-US" b="1" dirty="0" smtClean="0">
                <a:latin typeface="Corbel" pitchFamily="34" charset="0"/>
              </a:rPr>
              <a:t>The skull and crossbones stamp was actually a political cartoon that was printed on newspapers to mark the place where the stamp was to be</a:t>
            </a:r>
          </a:p>
          <a:p>
            <a:pPr>
              <a:spcBef>
                <a:spcPct val="50000"/>
              </a:spcBef>
              <a:buFontTx/>
              <a:buChar char="•"/>
            </a:pPr>
            <a:r>
              <a:rPr lang="en-US" b="1" dirty="0" smtClean="0">
                <a:latin typeface="Corbel" pitchFamily="34" charset="0"/>
              </a:rPr>
              <a:t>This stamp showed the hatred for the Stamp Act</a:t>
            </a:r>
          </a:p>
          <a:p>
            <a:pPr>
              <a:spcBef>
                <a:spcPct val="50000"/>
              </a:spcBef>
              <a:buNone/>
            </a:pPr>
            <a:r>
              <a:rPr lang="en-US" sz="2100" dirty="0" smtClean="0">
                <a:latin typeface="Corbel" pitchFamily="34" charset="0"/>
              </a:rPr>
              <a:t>http://www.loc.gov/pictures/item/2004672606/</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LettertoMajesty.jpg"/>
          <p:cNvPicPr>
            <a:picLocks noChangeAspect="1"/>
          </p:cNvPicPr>
          <p:nvPr/>
        </p:nvPicPr>
        <p:blipFill>
          <a:blip r:embed="rId2" cstate="print"/>
          <a:srcRect t="12222" b="8889"/>
          <a:stretch>
            <a:fillRect/>
          </a:stretch>
        </p:blipFill>
        <p:spPr bwMode="auto">
          <a:xfrm>
            <a:off x="1905000" y="914400"/>
            <a:ext cx="5353050" cy="5410200"/>
          </a:xfrm>
          <a:prstGeom prst="rect">
            <a:avLst/>
          </a:prstGeom>
          <a:noFill/>
          <a:ln w="9525">
            <a:noFill/>
            <a:miter lim="800000"/>
            <a:headEnd/>
            <a:tailEnd/>
          </a:ln>
        </p:spPr>
      </p:pic>
      <p:sp>
        <p:nvSpPr>
          <p:cNvPr id="5" name="TextBox 4"/>
          <p:cNvSpPr txBox="1"/>
          <p:nvPr/>
        </p:nvSpPr>
        <p:spPr>
          <a:xfrm>
            <a:off x="533400" y="6400800"/>
            <a:ext cx="8229600" cy="276999"/>
          </a:xfrm>
          <a:prstGeom prst="rect">
            <a:avLst/>
          </a:prstGeom>
          <a:noFill/>
        </p:spPr>
        <p:txBody>
          <a:bodyPr wrap="square" rtlCol="0">
            <a:spAutoFit/>
          </a:bodyPr>
          <a:lstStyle/>
          <a:p>
            <a:r>
              <a:rPr lang="en-US" sz="1200" dirty="0" smtClean="0"/>
              <a:t>From the Library of Congress, Rare Book and Special Collections Division, http://hdl.loc.gov/loc.rbc/</a:t>
            </a:r>
            <a:r>
              <a:rPr lang="en-US" sz="1200" b="1" dirty="0" smtClean="0"/>
              <a:t>rbpe</a:t>
            </a:r>
            <a:r>
              <a:rPr lang="en-US" sz="1200" dirty="0" smtClean="0"/>
              <a:t>.</a:t>
            </a:r>
            <a:r>
              <a:rPr lang="en-US" sz="1200" b="1" dirty="0" smtClean="0"/>
              <a:t>1020400b.</a:t>
            </a:r>
            <a:r>
              <a:rPr lang="en-US" sz="1200" dirty="0" smtClean="0"/>
              <a:t> </a:t>
            </a:r>
            <a:endParaRPr lang="en-US" sz="1200" dirty="0"/>
          </a:p>
        </p:txBody>
      </p:sp>
      <p:sp>
        <p:nvSpPr>
          <p:cNvPr id="6" name="Title 5"/>
          <p:cNvSpPr>
            <a:spLocks noGrp="1"/>
          </p:cNvSpPr>
          <p:nvPr>
            <p:ph type="title"/>
          </p:nvPr>
        </p:nvSpPr>
        <p:spPr>
          <a:xfrm>
            <a:off x="304800" y="0"/>
            <a:ext cx="8229600" cy="914400"/>
          </a:xfrm>
        </p:spPr>
        <p:txBody>
          <a:bodyPr/>
          <a:lstStyle/>
          <a:p>
            <a:r>
              <a:rPr lang="en-US" dirty="0" smtClean="0"/>
              <a:t>Letter to King George, 1865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A Letter to his Most Excellent Majesty, King George</a:t>
            </a:r>
            <a:endParaRPr lang="en-US" sz="2800" dirty="0"/>
          </a:p>
        </p:txBody>
      </p:sp>
      <p:sp>
        <p:nvSpPr>
          <p:cNvPr id="4" name="Content Placeholder 3"/>
          <p:cNvSpPr>
            <a:spLocks noGrp="1"/>
          </p:cNvSpPr>
          <p:nvPr>
            <p:ph idx="1"/>
          </p:nvPr>
        </p:nvSpPr>
        <p:spPr>
          <a:xfrm>
            <a:off x="381000" y="1600200"/>
            <a:ext cx="8382000" cy="4952999"/>
          </a:xfrm>
        </p:spPr>
        <p:txBody>
          <a:bodyPr>
            <a:normAutofit fontScale="55000" lnSpcReduction="20000"/>
          </a:bodyPr>
          <a:lstStyle/>
          <a:p>
            <a:pPr>
              <a:buNone/>
            </a:pPr>
            <a:r>
              <a:rPr lang="en-US" sz="3400" b="1" dirty="0" smtClean="0"/>
              <a:t>May it please your Majesty,</a:t>
            </a:r>
          </a:p>
          <a:p>
            <a:pPr>
              <a:buNone/>
            </a:pPr>
            <a:endParaRPr lang="en-US" sz="3400" b="1" dirty="0" smtClean="0"/>
          </a:p>
          <a:p>
            <a:pPr>
              <a:buNone/>
            </a:pPr>
            <a:r>
              <a:rPr lang="en-US" sz="3400" b="1" dirty="0" smtClean="0"/>
              <a:t>…There seems…to be a mighty contest between Great-Britain and North America! Without any sort of dispute this evil originated in, by, and through an ignorant and corrupt parliament, who have arrogated (</a:t>
            </a:r>
            <a:r>
              <a:rPr lang="en-US" sz="3400" b="1" i="1" dirty="0" smtClean="0"/>
              <a:t>claimed</a:t>
            </a:r>
            <a:r>
              <a:rPr lang="en-US" sz="3400" b="1" dirty="0" smtClean="0"/>
              <a:t>) powers to themselves... To exhibit this most clearly, it appears,--first, that the Parliament of Great-Britain are chosen to represent the people of that land only; therefore, of course; cannot represent your good and loyal subjects of America…</a:t>
            </a:r>
          </a:p>
          <a:p>
            <a:pPr>
              <a:buNone/>
            </a:pPr>
            <a:endParaRPr lang="en-US" sz="3400" b="1" dirty="0" smtClean="0"/>
          </a:p>
          <a:p>
            <a:pPr>
              <a:buNone/>
            </a:pPr>
            <a:r>
              <a:rPr lang="en-US" sz="3400" b="1" dirty="0" smtClean="0"/>
              <a:t>… the pretence (</a:t>
            </a:r>
            <a:r>
              <a:rPr lang="en-US" sz="3400" b="1" i="1" dirty="0" smtClean="0"/>
              <a:t>behavior</a:t>
            </a:r>
            <a:r>
              <a:rPr lang="en-US" sz="3400" b="1" dirty="0" smtClean="0"/>
              <a:t>) of your parliament of Great-Britain to tax your American subjects, is an absolute insult…and a robbery of your sole right to govern them, in as much as if this vile institution be left to take place, your majesty and your parliament will be tenants in common (</a:t>
            </a:r>
            <a:r>
              <a:rPr lang="en-US" sz="3400" b="1" i="1" dirty="0" smtClean="0"/>
              <a:t>two or more people owning the same property</a:t>
            </a:r>
            <a:r>
              <a:rPr lang="en-US" sz="3400" b="1" dirty="0" smtClean="0"/>
              <a:t>)…</a:t>
            </a:r>
          </a:p>
          <a:p>
            <a:pPr>
              <a:buNone/>
            </a:pPr>
            <a:endParaRPr lang="en-US" sz="3400" b="1" dirty="0" smtClean="0"/>
          </a:p>
          <a:p>
            <a:pPr>
              <a:buNone/>
            </a:pPr>
            <a:r>
              <a:rPr lang="en-US" sz="3400" b="1" dirty="0" smtClean="0"/>
              <a:t>…May your most gracious Majesty take these matters into due consideration, and may you be </a:t>
            </a:r>
            <a:r>
              <a:rPr lang="en-US" sz="3400" b="1" dirty="0" err="1" smtClean="0"/>
              <a:t>inspir'd</a:t>
            </a:r>
            <a:r>
              <a:rPr lang="en-US" sz="3400" b="1" dirty="0" smtClean="0"/>
              <a:t>…to do that which is right in his sight…I wish long life and happiness to your Majesty, and 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295400" y="1524000"/>
            <a:ext cx="6324600" cy="4949687"/>
          </a:xfrm>
          <a:prstGeom prst="rect">
            <a:avLst/>
          </a:prstGeom>
          <a:noFill/>
          <a:ln w="9525">
            <a:noFill/>
            <a:miter lim="800000"/>
            <a:headEnd/>
            <a:tailEnd/>
          </a:ln>
        </p:spPr>
      </p:pic>
      <p:sp>
        <p:nvSpPr>
          <p:cNvPr id="21507" name="TextBox 5"/>
          <p:cNvSpPr txBox="1">
            <a:spLocks noChangeArrowheads="1"/>
          </p:cNvSpPr>
          <p:nvPr/>
        </p:nvSpPr>
        <p:spPr bwMode="auto">
          <a:xfrm>
            <a:off x="990600" y="6581001"/>
            <a:ext cx="7162800" cy="276999"/>
          </a:xfrm>
          <a:prstGeom prst="rect">
            <a:avLst/>
          </a:prstGeom>
          <a:noFill/>
          <a:ln w="9525">
            <a:noFill/>
            <a:miter lim="800000"/>
            <a:headEnd/>
            <a:tailEnd/>
          </a:ln>
        </p:spPr>
        <p:txBody>
          <a:bodyPr>
            <a:spAutoFit/>
          </a:bodyPr>
          <a:lstStyle/>
          <a:p>
            <a:pPr algn="ctr"/>
            <a:r>
              <a:rPr lang="en-US" sz="1200" dirty="0" smtClean="0">
                <a:latin typeface="Century Schoolbook" pitchFamily="-65" charset="0"/>
              </a:rPr>
              <a:t>From the Library of Congress, http</a:t>
            </a:r>
            <a:r>
              <a:rPr lang="en-US" sz="1200" dirty="0">
                <a:latin typeface="Century Schoolbook" pitchFamily="-65" charset="0"/>
              </a:rPr>
              <a:t>://www.loc.gov/pictures/item/2004672607/</a:t>
            </a:r>
          </a:p>
        </p:txBody>
      </p:sp>
      <p:sp>
        <p:nvSpPr>
          <p:cNvPr id="4" name="Title 3"/>
          <p:cNvSpPr>
            <a:spLocks noGrp="1"/>
          </p:cNvSpPr>
          <p:nvPr>
            <p:ph type="title"/>
          </p:nvPr>
        </p:nvSpPr>
        <p:spPr/>
        <p:txBody>
          <a:bodyPr>
            <a:normAutofit fontScale="90000"/>
          </a:bodyPr>
          <a:lstStyle/>
          <a:p>
            <a:r>
              <a:rPr lang="en-US" sz="4000" dirty="0" smtClean="0">
                <a:latin typeface="Corbel" pitchFamily="34" charset="0"/>
              </a:rPr>
              <a:t>Masthead of a Pennsylvania Newspaper</a:t>
            </a:r>
            <a:endParaRPr lang="en-US" dirty="0">
              <a:latin typeface="Corbe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260&quot;&gt;&lt;object type=&quot;3&quot; unique_id=&quot;10261&quot;&gt;&lt;property id=&quot;20148&quot; value=&quot;5&quot;/&gt;&lt;property id=&quot;20300&quot; value=&quot;Slide 1 - &amp;quot;Lesson PowerPoint Presentation for…&amp;#x0D;&amp;#x0A;How did the Stamp Act Increase Tensions in the colonies? &amp;#x0D;&amp;#x0A;&amp;quot;&quot;/&gt;&lt;property id=&quot;20302&quot; value=&quot;0&quot;/&gt;&lt;property id=&quot;20303&quot; value=&quot;Kate Bowen&quot;/&gt;&lt;property id=&quot;20307&quot; value=&quot;256&quot;/&gt;&lt;property id=&quot;20312&quot; value=&quot;0&quot;/&gt;&lt;/object&gt;&lt;object type=&quot;3&quot; unique_id=&quot;10263&quot;&gt;&lt;property id=&quot;20148&quot; value=&quot;5&quot;/&gt;&lt;property id=&quot;20300&quot; value=&quot;Slide 3 - &amp;quot;The Stamp Act - Review&amp;quot;&quot;/&gt;&lt;property id=&quot;20302&quot; value=&quot;0&quot;/&gt;&lt;property id=&quot;20303&quot; value=&quot;Kate Bowen&quot;/&gt;&lt;property id=&quot;20307&quot; value=&quot;257&quot;/&gt;&lt;property id=&quot;20312&quot; value=&quot;0&quot;/&gt;&lt;/object&gt;&lt;object type=&quot;3&quot; unique_id=&quot;10264&quot;&gt;&lt;property id=&quot;20148&quot; value=&quot;5&quot;/&gt;&lt;property id=&quot;20300&quot; value=&quot;Slide 4&quot;/&gt;&lt;property id=&quot;20302&quot; value=&quot;0&quot;/&gt;&lt;property id=&quot;20303&quot; value=&quot;Kate Bowen&quot;/&gt;&lt;property id=&quot;20307&quot; value=&quot;258&quot;/&gt;&lt;property id=&quot;20312&quot; value=&quot;0&quot;/&gt;&lt;/object&gt;&lt;object type=&quot;3&quot; unique_id=&quot;10266&quot;&gt;&lt;property id=&quot;20148&quot; value=&quot;5&quot;/&gt;&lt;property id=&quot;20300&quot; value=&quot;Slide 6 - &amp;quot;Stamps by Colonists&amp;quot;&quot;/&gt;&lt;property id=&quot;20302&quot; value=&quot;0&quot;/&gt;&lt;property id=&quot;20303&quot; value=&quot;Kate Bowen&quot;/&gt;&lt;property id=&quot;20307&quot; value=&quot;259&quot;/&gt;&lt;property id=&quot;20312&quot; value=&quot;0&quot;/&gt;&lt;/object&gt;&lt;object type=&quot;3&quot; unique_id=&quot;10267&quot;&gt;&lt;property id=&quot;20148&quot; value=&quot;5&quot;/&gt;&lt;property id=&quot;20300&quot; value=&quot;Slide 7 - &amp;quot;Letter to King George, 1865&amp;quot;&quot;/&gt;&lt;property id=&quot;20302&quot; value=&quot;0&quot;/&gt;&lt;property id=&quot;20303&quot; value=&quot;Kate Bowen&quot;/&gt;&lt;property id=&quot;20307&quot; value=&quot;266&quot;/&gt;&lt;property id=&quot;20312&quot; value=&quot;0&quot;/&gt;&lt;/object&gt;&lt;object type=&quot;3&quot; unique_id=&quot;10268&quot;&gt;&lt;property id=&quot;20148&quot; value=&quot;5&quot;/&gt;&lt;property id=&quot;20300&quot; value=&quot;Slide 9 - &amp;quot;Masthead of a Pennsylvania Newspaper&amp;quot;&quot;/&gt;&lt;property id=&quot;20302&quot; value=&quot;0&quot;/&gt;&lt;property id=&quot;20303&quot; value=&quot;Kate Bowen&quot;/&gt;&lt;property id=&quot;20307&quot; value=&quot;265&quot;/&gt;&lt;property id=&quot;20312&quot; value=&quot;0&quot;/&gt;&lt;/object&gt;&lt;object type=&quot;3&quot; unique_id=&quot;10269&quot;&gt;&lt;property id=&quot;20148&quot; value=&quot;5&quot;/&gt;&lt;property id=&quot;20300&quot; value=&quot;Slide 10 - &amp;quot;Effigy of Stamp Distributor&amp;quot;&quot;/&gt;&lt;property id=&quot;20302&quot; value=&quot;0&quot;/&gt;&lt;property id=&quot;20303&quot; value=&quot;Kate Bowen&quot;/&gt;&lt;property id=&quot;20307&quot; value=&quot;268&quot;/&gt;&lt;property id=&quot;20312&quot; value=&quot;0&quot;/&gt;&lt;/object&gt;&lt;object type=&quot;3&quot; unique_id=&quot;10321&quot;&gt;&lt;property id=&quot;20148&quot; value=&quot;5&quot;/&gt;&lt;property id=&quot;20300&quot; value=&quot;Slide 5 - &amp;quot;A Sheet of Royal Stamps &amp;quot;&quot;/&gt;&lt;property id=&quot;20302&quot; value=&quot;0&quot;/&gt;&lt;property id=&quot;20303&quot; value=&quot;Kate Bowen&quot;/&gt;&lt;property id=&quot;20307&quot; value=&quot;270&quot;/&gt;&lt;property id=&quot;20312&quot; value=&quot;0&quot;/&gt;&lt;/object&gt;&lt;object type=&quot;3&quot; unique_id=&quot;10334&quot;&gt;&lt;property id=&quot;20148&quot; value=&quot;5&quot;/&gt;&lt;property id=&quot;20300&quot; value=&quot;Slide 2 - &amp;quot;The Declaratory Act, 1766&amp;quot;&quot;/&gt;&lt;property id=&quot;20302&quot; value=&quot;0&quot;/&gt;&lt;property id=&quot;20303&quot; value=&quot;Kate Bowen&quot;/&gt;&lt;property id=&quot;20307&quot; value=&quot;271&quot;/&gt;&lt;property id=&quot;20312&quot; value=&quot;0&quot;/&gt;&lt;/object&gt;&lt;object type=&quot;3&quot; unique_id=&quot;10482&quot;&gt;&lt;property id=&quot;20148&quot; value=&quot;5&quot;/&gt;&lt;property id=&quot;20300&quot; value=&quot;Slide 11 - &amp;quot;Stamp Act Congress&amp;quot;&quot;/&gt;&lt;property id=&quot;20302&quot; value=&quot;0&quot;/&gt;&lt;property id=&quot;20303&quot; value=&quot;Kate Bowen&quot;/&gt;&lt;property id=&quot;20307&quot; value=&quot;272&quot;/&gt;&lt;property id=&quot;20312&quot; value=&quot;0&quot;/&gt;&lt;/object&gt;&lt;object type=&quot;3&quot; unique_id=&quot;10483&quot;&gt;&lt;property id=&quot;20148&quot; value=&quot;5&quot;/&gt;&lt;property id=&quot;20300&quot; value=&quot;Slide 12 - &amp;quot;Stamp Act Congress&amp;quot;&quot;/&gt;&lt;property id=&quot;20302&quot; value=&quot;0&quot;/&gt;&lt;property id=&quot;20303&quot; value=&quot;Kate Bowen&quot;/&gt;&lt;property id=&quot;20307&quot; value=&quot;273&quot;/&gt;&lt;property id=&quot;20312&quot; value=&quot;0&quot;/&gt;&lt;/object&gt;&lt;object type=&quot;3&quot; unique_id=&quot;10484&quot;&gt;&lt;property id=&quot;20148&quot; value=&quot;5&quot;/&gt;&lt;property id=&quot;20300&quot; value=&quot;Slide 13 - &amp;quot;Stamp Act Congress&amp;quot;&quot;/&gt;&lt;property id=&quot;20302&quot; value=&quot;0&quot;/&gt;&lt;property id=&quot;20303&quot; value=&quot;Kate Bowen&quot;/&gt;&lt;property id=&quot;20307&quot; value=&quot;274&quot;/&gt;&lt;property id=&quot;20312&quot; value=&quot;0&quot;/&gt;&lt;/object&gt;&lt;object type=&quot;3&quot; unique_id=&quot;10485&quot;&gt;&lt;property id=&quot;20148&quot; value=&quot;5&quot;/&gt;&lt;property id=&quot;20300&quot; value=&quot;Slide 14 - &amp;quot;Stamp Act Congress&amp;quot;&quot;/&gt;&lt;property id=&quot;20302&quot; value=&quot;0&quot;/&gt;&lt;property id=&quot;20303&quot; value=&quot;Kate Bowen&quot;/&gt;&lt;property id=&quot;20307&quot; value=&quot;275&quot;/&gt;&lt;property id=&quot;20312&quot; value=&quot;0&quot;/&gt;&lt;/object&gt;&lt;object type=&quot;3&quot; unique_id=&quot;10502&quot;&gt;&lt;property id=&quot;20148&quot; value=&quot;5&quot;/&gt;&lt;property id=&quot;20300&quot; value=&quot;Slide 8 - &amp;quot;A Letter to his Most Excellent Majesty, King George&amp;quot;&quot;/&gt;&lt;property id=&quot;20302&quot; value=&quot;0&quot;/&gt;&lt;property id=&quot;20303&quot; value=&quot;Kate Bowen&quot;/&gt;&lt;property id=&quot;20307&quot; value=&quot;276&quot;/&gt;&lt;property id=&quot;20312&quot; value=&quot;0&quot;/&gt;&lt;/object&gt;&lt;/object&gt;&lt;object type=&quot;8&quot; unique_id=&quot;10280&quot;&gt;&lt;/object&gt;&lt;object type=&quot;4&quot; unique_id=&quot;1055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21&quot;/&gt;&lt;lineCharCount val=&quot;1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8C538E-2DAC-4703-AFDC-6D3AE7B7FC2D}&quot;/&gt;&lt;isInvalidForFieldText val=&quot;0&quot;/&gt;&lt;Image&gt;&lt;filename val=&quot;C:\Users\mctygue\AppData\Local\Temp\PR\data\asimages\{F78C538E-2DAC-4703-AFDC-6D3AE7B7FC2D}_1.png&quot;/&gt;&lt;left val=&quot;213&quot;/&gt;&lt;top val=&quot;446&quot;/&gt;&lt;width val=&quot;319&quot;/&gt;&lt;height val=&quot;4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Teaching Democracy 1">
      <a:dk1>
        <a:srgbClr val="171717"/>
      </a:dk1>
      <a:lt1>
        <a:srgbClr val="FFFFFF"/>
      </a:lt1>
      <a:dk2>
        <a:srgbClr val="515151"/>
      </a:dk2>
      <a:lt2>
        <a:srgbClr val="C00000"/>
      </a:lt2>
      <a:accent1>
        <a:srgbClr val="0070C0"/>
      </a:accent1>
      <a:accent2>
        <a:srgbClr val="A2A2A2"/>
      </a:accent2>
      <a:accent3>
        <a:srgbClr val="C9C9C9"/>
      </a:accent3>
      <a:accent4>
        <a:srgbClr val="168BBA"/>
      </a:accent4>
      <a:accent5>
        <a:srgbClr val="9B9B9B"/>
      </a:accent5>
      <a:accent6>
        <a:srgbClr val="EDEDED"/>
      </a:accent6>
      <a:hlink>
        <a:srgbClr val="168BBA"/>
      </a:hlink>
      <a:folHlink>
        <a:srgbClr val="969696"/>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TotalTime>
  <Words>684</Words>
  <Application>Microsoft Office PowerPoint</Application>
  <PresentationFormat>On-screen Show (4:3)</PresentationFormat>
  <Paragraphs>55</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Lesson PowerPoint Presentation for… How did the Stamp Act Increase Tensions in the colonies?  </vt:lpstr>
      <vt:lpstr>The Declaratory Act, 1766</vt:lpstr>
      <vt:lpstr>The Stamp Act - Review</vt:lpstr>
      <vt:lpstr>Slide 4</vt:lpstr>
      <vt:lpstr>A Sheet of Royal Stamps </vt:lpstr>
      <vt:lpstr>Stamps by Colonists</vt:lpstr>
      <vt:lpstr>Letter to King George, 1865</vt:lpstr>
      <vt:lpstr>A Letter to his Most Excellent Majesty, King George</vt:lpstr>
      <vt:lpstr>Masthead of a Pennsylvania Newspaper</vt:lpstr>
      <vt:lpstr>Effigy of Stamp Distributor</vt:lpstr>
      <vt:lpstr>Stamp Act Congress</vt:lpstr>
      <vt:lpstr>Stamp Act Congress</vt:lpstr>
      <vt:lpstr>Stamp Act Congress</vt:lpstr>
      <vt:lpstr>Stamp Act Congress</vt:lpstr>
    </vt:vector>
  </TitlesOfParts>
  <Company>DJUSD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Stamp Act</dc:title>
  <dc:creator>Kate Bowen</dc:creator>
  <cp:lastModifiedBy>Tuyen Tran</cp:lastModifiedBy>
  <cp:revision>66</cp:revision>
  <dcterms:created xsi:type="dcterms:W3CDTF">2012-08-01T18:12:55Z</dcterms:created>
  <dcterms:modified xsi:type="dcterms:W3CDTF">2012-08-14T17:34:24Z</dcterms:modified>
</cp:coreProperties>
</file>